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64" r:id="rId4"/>
    <p:sldId id="269" r:id="rId5"/>
    <p:sldId id="279" r:id="rId6"/>
    <p:sldId id="280" r:id="rId7"/>
    <p:sldId id="281" r:id="rId8"/>
    <p:sldId id="282" r:id="rId9"/>
    <p:sldId id="283" r:id="rId10"/>
    <p:sldId id="261" r:id="rId11"/>
    <p:sldId id="284" r:id="rId12"/>
    <p:sldId id="262" r:id="rId13"/>
    <p:sldId id="285" r:id="rId14"/>
    <p:sldId id="263" r:id="rId15"/>
    <p:sldId id="267" r:id="rId16"/>
    <p:sldId id="286" r:id="rId17"/>
    <p:sldId id="275" r:id="rId18"/>
    <p:sldId id="287" r:id="rId19"/>
    <p:sldId id="289" r:id="rId20"/>
    <p:sldId id="290" r:id="rId21"/>
    <p:sldId id="291" r:id="rId22"/>
    <p:sldId id="292" r:id="rId23"/>
    <p:sldId id="301" r:id="rId24"/>
    <p:sldId id="288" r:id="rId25"/>
    <p:sldId id="271" r:id="rId26"/>
    <p:sldId id="293" r:id="rId27"/>
    <p:sldId id="260" r:id="rId28"/>
    <p:sldId id="294" r:id="rId29"/>
    <p:sldId id="295" r:id="rId30"/>
    <p:sldId id="302" r:id="rId31"/>
    <p:sldId id="296" r:id="rId32"/>
    <p:sldId id="303" r:id="rId33"/>
    <p:sldId id="259" r:id="rId34"/>
    <p:sldId id="297" r:id="rId35"/>
    <p:sldId id="298" r:id="rId36"/>
    <p:sldId id="270" r:id="rId37"/>
    <p:sldId id="299" r:id="rId38"/>
    <p:sldId id="258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-15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8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7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7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4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4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8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AD4B-4FDA-47E3-BB83-E9E4CC9D5121}" type="datetimeFigureOut">
              <a:rPr lang="pt-BR" smtClean="0"/>
              <a:t>23/04/16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70109" y="4061464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Gestão e Compartilhamento de Dados</a:t>
            </a:r>
            <a:endParaRPr lang="pt-BR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68661" y="4981823"/>
            <a:ext cx="5239936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Camila de Barros, Nicholas </a:t>
            </a: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A. C. </a:t>
            </a: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Marino, Vitor Borges Jr.</a:t>
            </a: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github.com/</a:t>
            </a:r>
            <a:r>
              <a:rPr lang="pt-B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nacmarino</a:t>
            </a: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introducaoR</a:t>
            </a:r>
            <a:endParaRPr lang="pt-B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 descr="https://cdn4.iconfinder.com/data/icons/seo-internet/512/21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9" y="1165865"/>
            <a:ext cx="2438400" cy="2438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8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37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Tão importante quanto o artigo, é o dado que o gerou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532988" y="1399483"/>
            <a:ext cx="7882142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Open data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abertura</a:t>
            </a:r>
            <a:r>
              <a:rPr lang="en-US" dirty="0" smtClean="0">
                <a:latin typeface="Times New Roman"/>
                <a:cs typeface="Times New Roman"/>
              </a:rPr>
              <a:t> de dados, </a:t>
            </a:r>
            <a:r>
              <a:rPr lang="en-US" dirty="0" err="1" smtClean="0">
                <a:latin typeface="Times New Roman"/>
                <a:cs typeface="Times New Roman"/>
              </a:rPr>
              <a:t>pelo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menos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publicação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Torna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processo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produção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transparente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robustez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achados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Reduz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possibilidade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fraude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criação</a:t>
            </a:r>
            <a:r>
              <a:rPr lang="en-US" dirty="0">
                <a:latin typeface="Times New Roman"/>
                <a:cs typeface="Times New Roman"/>
              </a:rPr>
              <a:t> de dados;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Na </a:t>
            </a:r>
            <a:r>
              <a:rPr lang="en-US" dirty="0" err="1" smtClean="0">
                <a:latin typeface="Times New Roman"/>
                <a:cs typeface="Times New Roman"/>
              </a:rPr>
              <a:t>maioria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torna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público</a:t>
            </a:r>
            <a:r>
              <a:rPr lang="en-US" i="1" dirty="0" smtClean="0">
                <a:latin typeface="Times New Roman"/>
                <a:cs typeface="Times New Roman"/>
              </a:rPr>
              <a:t> o que é </a:t>
            </a:r>
            <a:r>
              <a:rPr lang="en-US" i="1" dirty="0" err="1" smtClean="0">
                <a:latin typeface="Times New Roman"/>
                <a:cs typeface="Times New Roman"/>
              </a:rPr>
              <a:t>público</a:t>
            </a:r>
            <a:r>
              <a:rPr lang="en-US" dirty="0" smtClean="0">
                <a:latin typeface="Times New Roman"/>
                <a:cs typeface="Times New Roman"/>
              </a:rPr>
              <a:t>: a </a:t>
            </a:r>
            <a:r>
              <a:rPr lang="en-US" dirty="0" err="1" smtClean="0">
                <a:latin typeface="Times New Roman"/>
                <a:cs typeface="Times New Roman"/>
              </a:rPr>
              <a:t>maior</a:t>
            </a:r>
            <a:r>
              <a:rPr lang="en-US" dirty="0" smtClean="0">
                <a:latin typeface="Times New Roman"/>
                <a:cs typeface="Times New Roman"/>
              </a:rPr>
              <a:t> parte da </a:t>
            </a:r>
            <a:r>
              <a:rPr lang="en-US" dirty="0" err="1" smtClean="0">
                <a:latin typeface="Times New Roman"/>
                <a:cs typeface="Times New Roman"/>
              </a:rPr>
              <a:t>pesquisa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científica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financiada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dinheiro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público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 </a:t>
            </a:r>
            <a:r>
              <a:rPr lang="en-US" dirty="0" err="1" smtClean="0">
                <a:latin typeface="Times New Roman"/>
                <a:cs typeface="Times New Roman"/>
              </a:rPr>
              <a:t>abertura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disponibilidade</a:t>
            </a:r>
            <a:r>
              <a:rPr lang="en-US" dirty="0" smtClean="0">
                <a:latin typeface="Times New Roman"/>
                <a:cs typeface="Times New Roman"/>
              </a:rPr>
              <a:t> de dados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ajudar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conservação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espécies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ecossistemas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33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Não só os dados, mas também o “código” usado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3" y="1972289"/>
            <a:ext cx="7937680" cy="42005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862469" y="5934670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limpeza dos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H="1" flipV="1">
            <a:off x="1497496" y="4797287"/>
            <a:ext cx="2385391" cy="11264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68625" y="1564085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análise de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2609" y="3299791"/>
            <a:ext cx="3803374" cy="967409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16" idx="2"/>
          </p:cNvCxnSpPr>
          <p:nvPr/>
        </p:nvCxnSpPr>
        <p:spPr>
          <a:xfrm>
            <a:off x="4272954" y="2061820"/>
            <a:ext cx="497829" cy="845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226032" y="1138490"/>
            <a:ext cx="2093844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dos resultados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788699" y="2228971"/>
            <a:ext cx="748749" cy="10893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7474225" y="1138490"/>
            <a:ext cx="158561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 trabalho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ector de seta reta 21"/>
          <p:cNvCxnSpPr>
            <a:stCxn id="21" idx="2"/>
          </p:cNvCxnSpPr>
          <p:nvPr/>
        </p:nvCxnSpPr>
        <p:spPr>
          <a:xfrm flipH="1">
            <a:off x="8012921" y="2061820"/>
            <a:ext cx="254113" cy="9188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3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aixaDeTexto 103"/>
          <p:cNvSpPr txBox="1"/>
          <p:nvPr/>
        </p:nvSpPr>
        <p:spPr>
          <a:xfrm>
            <a:off x="532988" y="530232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28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2988" y="1399483"/>
            <a:ext cx="78821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utilizado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garantir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reprodução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, agora e 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 chance de um dado se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aumenta</a:t>
            </a:r>
            <a:r>
              <a:rPr lang="en-US" dirty="0" smtClean="0">
                <a:latin typeface="Times New Roman"/>
                <a:cs typeface="Times New Roman"/>
              </a:rPr>
              <a:t> com o tempo: </a:t>
            </a:r>
            <a:r>
              <a:rPr lang="en-US" dirty="0" err="1" smtClean="0">
                <a:latin typeface="Times New Roman"/>
                <a:cs typeface="Times New Roman"/>
              </a:rPr>
              <a:t>reinventando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roda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106" name="Imagem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3569347"/>
            <a:ext cx="6485076" cy="2854782"/>
          </a:xfrm>
          <a:prstGeom prst="rect">
            <a:avLst/>
          </a:prstGeom>
        </p:spPr>
      </p:pic>
      <p:sp>
        <p:nvSpPr>
          <p:cNvPr id="107" name="Retângulo 106"/>
          <p:cNvSpPr/>
          <p:nvPr/>
        </p:nvSpPr>
        <p:spPr>
          <a:xfrm>
            <a:off x="2629074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4846951" y="3929603"/>
            <a:ext cx="738840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6947420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(Vines et al, </a:t>
            </a:r>
            <a:r>
              <a:rPr lang="en-US" sz="1200" dirty="0" err="1" smtClean="0">
                <a:latin typeface="Times New Roman"/>
                <a:cs typeface="Times New Roman"/>
              </a:rPr>
              <a:t>Curr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Biol</a:t>
            </a:r>
            <a:r>
              <a:rPr lang="en-US" sz="1200" dirty="0" smtClean="0">
                <a:latin typeface="Times New Roman"/>
                <a:cs typeface="Times New Roman"/>
              </a:rPr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369979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aixaDeTexto 103"/>
          <p:cNvSpPr txBox="1"/>
          <p:nvPr/>
        </p:nvSpPr>
        <p:spPr>
          <a:xfrm>
            <a:off x="532988" y="530232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28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2988" y="1399483"/>
            <a:ext cx="78821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utilizado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garantir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reprodução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, agora e 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 chance de um dado se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aumenta</a:t>
            </a:r>
            <a:r>
              <a:rPr lang="en-US" dirty="0" smtClean="0">
                <a:latin typeface="Times New Roman"/>
                <a:cs typeface="Times New Roman"/>
              </a:rPr>
              <a:t> com o tempo: </a:t>
            </a:r>
            <a:r>
              <a:rPr lang="en-US" dirty="0" err="1" smtClean="0">
                <a:latin typeface="Times New Roman"/>
                <a:cs typeface="Times New Roman"/>
              </a:rPr>
              <a:t>reinventando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roda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Trabalhos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compartilham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são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citados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11" y="3364526"/>
            <a:ext cx="3867150" cy="3409950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0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dirty="0" err="1" smtClean="0">
                <a:latin typeface="Times New Roman"/>
                <a:cs typeface="Times New Roman"/>
              </a:rPr>
              <a:t>Piwowar</a:t>
            </a:r>
            <a:r>
              <a:rPr lang="en-US" sz="1200" dirty="0" smtClean="0">
                <a:latin typeface="Times New Roman"/>
                <a:cs typeface="Times New Roman"/>
              </a:rPr>
              <a:t> et al, 2007, PLOS One)</a:t>
            </a:r>
          </a:p>
        </p:txBody>
      </p:sp>
    </p:spTree>
    <p:extLst>
      <p:ext uri="{BB962C8B-B14F-4D97-AF65-F5344CB8AC3E}">
        <p14:creationId xmlns:p14="http://schemas.microsoft.com/office/powerpoint/2010/main" val="179879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Você possivelmente pode até não gostar...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32988" y="1399483"/>
            <a:ext cx="788214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Cientistas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início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carreira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tendem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dados e/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Tenopir</a:t>
            </a:r>
            <a:r>
              <a:rPr lang="en-US" dirty="0" smtClean="0">
                <a:latin typeface="Times New Roman"/>
                <a:cs typeface="Times New Roman"/>
              </a:rPr>
              <a:t> et al, 2014, PLOS One):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“</a:t>
            </a:r>
            <a:r>
              <a:rPr lang="en-US" b="1" dirty="0" err="1" smtClean="0">
                <a:latin typeface="Times New Roman"/>
                <a:cs typeface="Times New Roman"/>
              </a:rPr>
              <a:t>Posso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ter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cometido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algum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erro</a:t>
            </a:r>
            <a:r>
              <a:rPr lang="en-US" b="1" dirty="0" smtClean="0">
                <a:latin typeface="Times New Roman"/>
                <a:cs typeface="Times New Roman"/>
              </a:rPr>
              <a:t>.”</a:t>
            </a:r>
            <a:r>
              <a:rPr lang="en-US" dirty="0" smtClean="0">
                <a:latin typeface="Times New Roman"/>
                <a:cs typeface="Times New Roman"/>
              </a:rPr>
              <a:t> (mas se </a:t>
            </a:r>
            <a:r>
              <a:rPr lang="en-US" dirty="0" err="1" smtClean="0">
                <a:latin typeface="Times New Roman"/>
                <a:cs typeface="Times New Roman"/>
              </a:rPr>
              <a:t>está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errado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precisa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consertado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forma,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?);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“</a:t>
            </a:r>
            <a:r>
              <a:rPr lang="en-US" b="1" dirty="0" err="1" smtClean="0">
                <a:latin typeface="Times New Roman"/>
                <a:cs typeface="Times New Roman"/>
              </a:rPr>
              <a:t>Alguém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pode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publicar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esses</a:t>
            </a:r>
            <a:r>
              <a:rPr lang="en-US" b="1" dirty="0" smtClean="0">
                <a:latin typeface="Times New Roman"/>
                <a:cs typeface="Times New Roman"/>
              </a:rPr>
              <a:t> dados antes de </a:t>
            </a:r>
            <a:r>
              <a:rPr lang="en-US" b="1" dirty="0" err="1" smtClean="0">
                <a:latin typeface="Times New Roman"/>
                <a:cs typeface="Times New Roman"/>
              </a:rPr>
              <a:t>mim</a:t>
            </a:r>
            <a:r>
              <a:rPr lang="en-US" b="1" dirty="0" smtClean="0">
                <a:latin typeface="Times New Roman"/>
                <a:cs typeface="Times New Roman"/>
              </a:rPr>
              <a:t>”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ético</a:t>
            </a:r>
            <a:r>
              <a:rPr lang="en-US" dirty="0" smtClean="0">
                <a:latin typeface="Times New Roman"/>
                <a:cs typeface="Times New Roman"/>
              </a:rPr>
              <a:t>, e a academia tem </a:t>
            </a:r>
            <a:r>
              <a:rPr lang="en-US" dirty="0" err="1" smtClean="0">
                <a:latin typeface="Times New Roman"/>
                <a:cs typeface="Times New Roman"/>
              </a:rPr>
              <a:t>punições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severas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pessoas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cometem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esse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deslize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 </a:t>
            </a:r>
            <a:r>
              <a:rPr lang="en-US" b="1" dirty="0" smtClean="0">
                <a:latin typeface="Times New Roman"/>
                <a:cs typeface="Times New Roman"/>
              </a:rPr>
              <a:t>“Se </a:t>
            </a:r>
            <a:r>
              <a:rPr lang="en-US" b="1" dirty="0" err="1" smtClean="0">
                <a:latin typeface="Times New Roman"/>
                <a:cs typeface="Times New Roman"/>
              </a:rPr>
              <a:t>alguém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usar</a:t>
            </a:r>
            <a:r>
              <a:rPr lang="en-US" b="1" dirty="0" smtClean="0">
                <a:latin typeface="Times New Roman"/>
                <a:cs typeface="Times New Roman"/>
              </a:rPr>
              <a:t> meu dado/</a:t>
            </a:r>
            <a:r>
              <a:rPr lang="en-US" b="1" dirty="0" err="1" smtClean="0">
                <a:latin typeface="Times New Roman"/>
                <a:cs typeface="Times New Roman"/>
              </a:rPr>
              <a:t>código</a:t>
            </a:r>
            <a:r>
              <a:rPr lang="en-US" b="1" dirty="0" smtClean="0">
                <a:latin typeface="Times New Roman"/>
                <a:cs typeface="Times New Roman"/>
              </a:rPr>
              <a:t>, </a:t>
            </a:r>
            <a:r>
              <a:rPr lang="en-US" b="1" dirty="0" err="1" smtClean="0">
                <a:latin typeface="Times New Roman"/>
                <a:cs typeface="Times New Roman"/>
              </a:rPr>
              <a:t>não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vai</a:t>
            </a:r>
            <a:r>
              <a:rPr lang="en-US" b="1" dirty="0" smtClean="0">
                <a:latin typeface="Times New Roman"/>
                <a:cs typeface="Times New Roman"/>
              </a:rPr>
              <a:t> me </a:t>
            </a:r>
            <a:r>
              <a:rPr lang="en-US" b="1" dirty="0" err="1" smtClean="0">
                <a:latin typeface="Times New Roman"/>
                <a:cs typeface="Times New Roman"/>
              </a:rPr>
              <a:t>dar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crédito</a:t>
            </a:r>
            <a:r>
              <a:rPr lang="en-US" b="1" dirty="0" smtClean="0">
                <a:latin typeface="Times New Roman"/>
                <a:cs typeface="Times New Roman"/>
              </a:rPr>
              <a:t> pela </a:t>
            </a:r>
            <a:r>
              <a:rPr lang="en-US" b="1" dirty="0" err="1" smtClean="0">
                <a:latin typeface="Times New Roman"/>
                <a:cs typeface="Times New Roman"/>
              </a:rPr>
              <a:t>publicação</a:t>
            </a:r>
            <a:r>
              <a:rPr lang="en-US" b="1" dirty="0" smtClean="0">
                <a:latin typeface="Times New Roman"/>
                <a:cs typeface="Times New Roman"/>
              </a:rPr>
              <a:t>”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consegue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dar</a:t>
            </a:r>
            <a:r>
              <a:rPr lang="en-US" dirty="0" smtClean="0">
                <a:latin typeface="Times New Roman"/>
                <a:cs typeface="Times New Roman"/>
              </a:rPr>
              <a:t> um DOI para </a:t>
            </a:r>
            <a:r>
              <a:rPr lang="en-US" dirty="0" err="1" smtClean="0">
                <a:latin typeface="Times New Roman"/>
                <a:cs typeface="Times New Roman"/>
              </a:rPr>
              <a:t>praticamente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u="sng" dirty="0" smtClean="0">
                <a:latin typeface="Times New Roman"/>
                <a:cs typeface="Times New Roman"/>
              </a:rPr>
              <a:t>TUDO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8460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536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você não queira...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99483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área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ecologia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evolução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exigindo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dados para a </a:t>
            </a:r>
            <a:r>
              <a:rPr lang="en-US" dirty="0" err="1" smtClean="0">
                <a:latin typeface="Times New Roman"/>
                <a:cs typeface="Times New Roman"/>
              </a:rPr>
              <a:t>publicação</a:t>
            </a:r>
            <a:r>
              <a:rPr lang="en-US" dirty="0" smtClean="0">
                <a:latin typeface="Times New Roman"/>
                <a:cs typeface="Times New Roman"/>
              </a:rPr>
              <a:t> dos </a:t>
            </a:r>
            <a:r>
              <a:rPr lang="en-US" dirty="0" err="1" smtClean="0">
                <a:latin typeface="Times New Roman"/>
                <a:cs typeface="Times New Roman"/>
              </a:rPr>
              <a:t>artigos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146" name="Picture 2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5" y="2599812"/>
            <a:ext cx="14192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omfayle.com/biotrop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31" y="2599812"/>
            <a:ext cx="1425428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oikosjournal.org/sites/oikosjournal.org/files/files/oik_123_01_cover_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59" y="2599811"/>
            <a:ext cx="1422833" cy="18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998385" y="2882169"/>
            <a:ext cx="29865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+ 99 revistas, cadastradas na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Dryad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(PLOS,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Ecography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Heredity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32988" y="4746435"/>
            <a:ext cx="8451986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Existe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perspectiva</a:t>
            </a:r>
            <a:r>
              <a:rPr lang="en-US" dirty="0" smtClean="0">
                <a:latin typeface="Times New Roman"/>
                <a:cs typeface="Times New Roman"/>
              </a:rPr>
              <a:t> de que,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breve,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aderir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movimento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–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exemplo</a:t>
            </a:r>
            <a:r>
              <a:rPr lang="en-US" dirty="0" smtClean="0">
                <a:latin typeface="Times New Roman"/>
                <a:cs typeface="Times New Roman"/>
              </a:rPr>
              <a:t>, a </a:t>
            </a:r>
            <a:r>
              <a:rPr lang="en-US" dirty="0" err="1" smtClean="0">
                <a:latin typeface="Times New Roman"/>
                <a:cs typeface="Times New Roman"/>
              </a:rPr>
              <a:t>Hydrobiologia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9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536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você não queira...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99483"/>
            <a:ext cx="7882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Além</a:t>
            </a:r>
            <a:r>
              <a:rPr lang="en-US" dirty="0" smtClean="0">
                <a:latin typeface="Times New Roman"/>
                <a:cs typeface="Times New Roman"/>
              </a:rPr>
              <a:t> disso,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áreas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pedem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até</a:t>
            </a:r>
            <a:r>
              <a:rPr lang="en-US" dirty="0" smtClean="0">
                <a:latin typeface="Times New Roman"/>
                <a:cs typeface="Times New Roman"/>
              </a:rPr>
              <a:t> “</a:t>
            </a:r>
            <a:r>
              <a:rPr lang="en-US" dirty="0" err="1" smtClean="0">
                <a:latin typeface="Times New Roman"/>
                <a:cs typeface="Times New Roman"/>
              </a:rPr>
              <a:t>marcam</a:t>
            </a:r>
            <a:r>
              <a:rPr lang="en-US" dirty="0" smtClean="0">
                <a:latin typeface="Times New Roman"/>
                <a:cs typeface="Times New Roman"/>
              </a:rPr>
              <a:t>” 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artigo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baseado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reproducibilidade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– Biostatistics.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6102" t="21966" r="49796" b="34556"/>
          <a:stretch/>
        </p:blipFill>
        <p:spPr>
          <a:xfrm>
            <a:off x="287866" y="3732768"/>
            <a:ext cx="4000663" cy="22174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97815" y="4501232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C</a:t>
            </a:r>
            <a:endParaRPr lang="pt-BR" sz="24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497815" y="3531500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D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497815" y="5470964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R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58882" y="3577666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são compartilhados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58882" y="45473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é compartilhado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58882" y="5101631"/>
            <a:ext cx="3750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e código são compartilhados e o editor associado é capaz de reproduzir os resultados apresentados no artigo.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9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503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Onde compartilhar seus dados?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99483"/>
            <a:ext cx="7882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Fora do </a:t>
            </a:r>
            <a:r>
              <a:rPr lang="en-US" dirty="0" err="1" smtClean="0">
                <a:latin typeface="Times New Roman"/>
                <a:cs typeface="Times New Roman"/>
              </a:rPr>
              <a:t>Brasil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além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órgãos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fomento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pedem</a:t>
            </a:r>
            <a:r>
              <a:rPr lang="en-US" dirty="0" smtClean="0">
                <a:latin typeface="Times New Roman"/>
                <a:cs typeface="Times New Roman"/>
              </a:rPr>
              <a:t> (1)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(2) um </a:t>
            </a:r>
            <a:r>
              <a:rPr lang="en-US" dirty="0" err="1" smtClean="0">
                <a:latin typeface="Times New Roman"/>
                <a:cs typeface="Times New Roman"/>
              </a:rPr>
              <a:t>plano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armazenamento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disponibilização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destes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longo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prazo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</p:txBody>
      </p:sp>
      <p:pic>
        <p:nvPicPr>
          <p:cNvPr id="5124" name="Picture 4" descr="https://www.dataone.org/sites/all/images/d1-logo-v3_aligned_lef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4" y="3620829"/>
            <a:ext cx="249555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thumb/9/91/DryadLogo.png/160px-Dryad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0" y="3592255"/>
            <a:ext cx="152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zenodo.org/img/logos/zenodo-gradient-25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6" y="3499840"/>
            <a:ext cx="2584174" cy="10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2.bp.blogspot.com/-L5YvOalNqlc/UlBW-YvaGPI/AAAAAAAAK-k/IxbfDYPeeVY/s1600/figshar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69" y="4921116"/>
            <a:ext cx="3338307" cy="11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www.dataone.org/sites/default/files/knb-size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6" r="35498"/>
          <a:stretch/>
        </p:blipFill>
        <p:spPr bwMode="auto">
          <a:xfrm>
            <a:off x="5791198" y="4900161"/>
            <a:ext cx="127220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14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Nós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somos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treinados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cultura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dados;</a:t>
            </a:r>
          </a:p>
        </p:txBody>
      </p:sp>
    </p:spTree>
    <p:extLst>
      <p:ext uri="{BB962C8B-B14F-4D97-AF65-F5344CB8AC3E}">
        <p14:creationId xmlns:p14="http://schemas.microsoft.com/office/powerpoint/2010/main" val="303348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Nossa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ruim</a:t>
            </a:r>
            <a:r>
              <a:rPr lang="en-US" dirty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19458" name="Picture 2" descr="http://www.innovationmanagement.se/wp-content/uploads/2011/11/controlled-chaos-for-innov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099731"/>
            <a:ext cx="4381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33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39004" y="530232"/>
            <a:ext cx="792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Os paradigmas de estudos científicos (na Ecologia)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39004" y="1587612"/>
            <a:ext cx="764507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Observacional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Experimental;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Teórico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Computacional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05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92" y="1415713"/>
            <a:ext cx="3289990" cy="187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58" y="4651237"/>
            <a:ext cx="2371977" cy="1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4" y="3652019"/>
            <a:ext cx="2053437" cy="278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1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Relatamos</a:t>
            </a:r>
            <a:r>
              <a:rPr lang="en-US" dirty="0" smtClean="0"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latin typeface="Times New Roman"/>
                <a:cs typeface="Times New Roman"/>
              </a:rPr>
              <a:t>fazemos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4578" name="Picture 2" descr="http://previews.123rf.com/images/kmlmtz66/kmlmtz661501/kmlmtz66150100046/35390625-Businessmen-One-with-clear-plans-chaotic-With-the-other-plans--Stock-Pho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21264"/>
          <a:stretch/>
        </p:blipFill>
        <p:spPr bwMode="auto">
          <a:xfrm>
            <a:off x="2517636" y="3603794"/>
            <a:ext cx="3992355" cy="28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Gastamos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muito</a:t>
            </a:r>
            <a:r>
              <a:rPr lang="en-US" dirty="0" smtClean="0"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latin typeface="Times New Roman"/>
                <a:cs typeface="Times New Roman"/>
              </a:rPr>
              <a:t>fazendo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pouco</a:t>
            </a:r>
            <a:r>
              <a:rPr lang="en-US" dirty="0" smtClean="0"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latin typeface="Times New Roman"/>
                <a:cs typeface="Times New Roman"/>
              </a:rPr>
              <a:t>pensando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3554" name="Picture 2" descr="http://cdn1.theodysseyonline.com/files/2016/02/22/635917038311632174-371695616_best_Time_-_good.305184206_st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36" y="4561790"/>
            <a:ext cx="3322845" cy="18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7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Gastamos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muito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fazendo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pouco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pensando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Não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temos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tanta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habilidade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computacional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2530" name="Picture 2" descr="https://upload.wikimedia.org/wikipedia/commons/a/a8/Windows_XP_BS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26" y="4302301"/>
            <a:ext cx="3144216" cy="23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Cuidando do seu trabalho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98" t="13270" r="1722" b="21694"/>
          <a:stretch/>
        </p:blipFill>
        <p:spPr>
          <a:xfrm>
            <a:off x="1470990" y="4238504"/>
            <a:ext cx="6184235" cy="231024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532988" y="1399483"/>
            <a:ext cx="78821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seja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forma textual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através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myExperiment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http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://www.myexperiment.org/home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https://kepler-project.org/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Taverna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www.taverna.org.uk/</a:t>
            </a:r>
          </a:p>
        </p:txBody>
      </p:sp>
    </p:spTree>
    <p:extLst>
      <p:ext uri="{BB962C8B-B14F-4D97-AF65-F5344CB8AC3E}">
        <p14:creationId xmlns:p14="http://schemas.microsoft.com/office/powerpoint/2010/main" val="368096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De volta ao início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91035" y="1881810"/>
            <a:ext cx="144302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34059" y="3156227"/>
            <a:ext cx="213635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470413" y="4430644"/>
            <a:ext cx="1453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923888" y="5705061"/>
            <a:ext cx="200728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394713" y="234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85567" y="1512478"/>
            <a:ext cx="24182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Descritores Numéricos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22669" y="5797394"/>
            <a:ext cx="97975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2459932" y="2382967"/>
            <a:ext cx="899471" cy="659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4470413" y="3731472"/>
            <a:ext cx="605170" cy="546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974370" y="4943132"/>
            <a:ext cx="757734" cy="636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1612547" y="2528141"/>
            <a:ext cx="0" cy="305102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1789043" y="3731472"/>
            <a:ext cx="1351722" cy="18476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1946195" y="4764433"/>
            <a:ext cx="2347509" cy="94062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2239617" y="5935893"/>
            <a:ext cx="3538331" cy="4616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6927528" y="2822713"/>
            <a:ext cx="467184" cy="2756452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4878537" y="6550223"/>
            <a:ext cx="4265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*Dados analíticos =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7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Otimize o seu tempo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7" y="1399483"/>
            <a:ext cx="8266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Don’t repeat yourself - </a:t>
            </a:r>
            <a:r>
              <a:rPr lang="en-US" dirty="0" smtClean="0">
                <a:latin typeface="Times New Roman"/>
                <a:cs typeface="Times New Roman"/>
              </a:rPr>
              <a:t>automatize</a:t>
            </a:r>
            <a:r>
              <a:rPr lang="en-US" b="1" dirty="0" smtClean="0">
                <a:latin typeface="Times New Roman"/>
                <a:cs typeface="Times New Roman"/>
              </a:rPr>
              <a:t>:</a:t>
            </a:r>
            <a:endParaRPr lang="en-US" dirty="0" smtClean="0">
              <a:latin typeface="Times New Roman"/>
              <a:cs typeface="Times New Roman"/>
            </a:endParaRP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/>
                <a:cs typeface="Times New Roman"/>
              </a:rPr>
              <a:t>Processos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repetitivos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mesma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operação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 com dados </a:t>
            </a:r>
            <a:r>
              <a:rPr lang="en-US" dirty="0" err="1" smtClean="0">
                <a:latin typeface="Times New Roman"/>
                <a:cs typeface="Times New Roman"/>
              </a:rPr>
              <a:t>diferentes</a:t>
            </a:r>
            <a:r>
              <a:rPr lang="en-US" dirty="0" smtClean="0">
                <a:latin typeface="Times New Roman"/>
                <a:cs typeface="Times New Roman"/>
              </a:rPr>
              <a:t>);</a:t>
            </a: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passo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manipular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planilha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outra</a:t>
            </a:r>
            <a:r>
              <a:rPr lang="en-US" dirty="0" smtClean="0">
                <a:latin typeface="Times New Roman"/>
                <a:cs typeface="Times New Roman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2987" y="3374056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Use a </a:t>
            </a:r>
            <a:r>
              <a:rPr lang="en-US" dirty="0" err="1" smtClean="0">
                <a:latin typeface="Times New Roman"/>
                <a:cs typeface="Times New Roman"/>
              </a:rPr>
              <a:t>tecnologia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sabedoria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horas para </a:t>
            </a:r>
            <a:r>
              <a:rPr lang="en-US" dirty="0" err="1" smtClean="0">
                <a:latin typeface="Times New Roman"/>
                <a:cs typeface="Times New Roman"/>
              </a:rPr>
              <a:t>aprender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poupar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vs </a:t>
            </a:r>
            <a:r>
              <a:rPr lang="en-US" dirty="0" err="1" smtClean="0">
                <a:latin typeface="Times New Roman"/>
                <a:cs typeface="Times New Roman"/>
              </a:rPr>
              <a:t>algo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só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poucas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880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Se for </a:t>
            </a:r>
            <a:r>
              <a:rPr lang="en-US" dirty="0" err="1" smtClean="0">
                <a:latin typeface="Times New Roman"/>
                <a:cs typeface="Times New Roman"/>
              </a:rPr>
              <a:t>adicionar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à </a:t>
            </a:r>
            <a:r>
              <a:rPr lang="en-US" dirty="0" err="1" smtClean="0">
                <a:latin typeface="Times New Roman"/>
                <a:cs typeface="Times New Roman"/>
              </a:rPr>
              <a:t>planilha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, utilize </a:t>
            </a:r>
            <a:r>
              <a:rPr lang="en-US" dirty="0" err="1" smtClean="0">
                <a:latin typeface="Times New Roman"/>
                <a:cs typeface="Times New Roman"/>
              </a:rPr>
              <a:t>linhas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isso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colunas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0767"/>
              </p:ext>
            </p:extLst>
          </p:nvPr>
        </p:nvGraphicFramePr>
        <p:xfrm>
          <a:off x="887894" y="3462676"/>
          <a:ext cx="2824734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046"/>
                <a:gridCol w="492442"/>
                <a:gridCol w="492442"/>
                <a:gridCol w="545402"/>
                <a:gridCol w="545402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 smtClean="0"/>
                        <a:t>Site_ID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80.7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48529"/>
              </p:ext>
            </p:extLst>
          </p:nvPr>
        </p:nvGraphicFramePr>
        <p:xfrm>
          <a:off x="5590396" y="3462676"/>
          <a:ext cx="2824734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046"/>
                <a:gridCol w="492442"/>
                <a:gridCol w="492442"/>
                <a:gridCol w="545402"/>
                <a:gridCol w="545402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 smtClean="0"/>
                        <a:t>Site_ID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80.7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Site4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6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60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Site6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15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576345" y="294198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Campanha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78847" y="294198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Campanha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2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intuitivos</a:t>
            </a:r>
            <a:r>
              <a:rPr lang="en-US" dirty="0" smtClean="0">
                <a:latin typeface="Times New Roman"/>
                <a:cs typeface="Times New Roman"/>
              </a:rPr>
              <a:t> para as </a:t>
            </a:r>
            <a:r>
              <a:rPr lang="en-US" dirty="0" err="1" smtClean="0">
                <a:latin typeface="Times New Roman"/>
                <a:cs typeface="Times New Roman"/>
              </a:rPr>
              <a:t>suas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variáveis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 de um tempo, </a:t>
            </a:r>
            <a:r>
              <a:rPr lang="en-US" dirty="0" err="1" smtClean="0">
                <a:latin typeface="Times New Roman"/>
                <a:cs typeface="Times New Roman"/>
              </a:rPr>
              <a:t>isso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diferença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5" t="23958" r="50000" b="55752"/>
          <a:stretch/>
        </p:blipFill>
        <p:spPr>
          <a:xfrm>
            <a:off x="1331844" y="2678523"/>
            <a:ext cx="6480313" cy="1484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96" t="26857" r="11096" b="61368"/>
          <a:stretch/>
        </p:blipFill>
        <p:spPr>
          <a:xfrm>
            <a:off x="132743" y="5194852"/>
            <a:ext cx="8878514" cy="6626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377075" y="4558748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0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intuitivos</a:t>
            </a:r>
            <a:r>
              <a:rPr lang="en-US" dirty="0" smtClean="0">
                <a:latin typeface="Times New Roman"/>
                <a:cs typeface="Times New Roman"/>
              </a:rPr>
              <a:t> para as </a:t>
            </a:r>
            <a:r>
              <a:rPr lang="en-US" dirty="0" err="1" smtClean="0">
                <a:latin typeface="Times New Roman"/>
                <a:cs typeface="Times New Roman"/>
              </a:rPr>
              <a:t>suas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planilhas</a:t>
            </a:r>
            <a:r>
              <a:rPr lang="en-US" dirty="0" smtClean="0">
                <a:latin typeface="Times New Roman"/>
                <a:cs typeface="Times New Roman"/>
              </a:rPr>
              <a:t> de dados.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139" t="22146" r="45518" b="55209"/>
          <a:stretch/>
        </p:blipFill>
        <p:spPr>
          <a:xfrm>
            <a:off x="2260945" y="4850295"/>
            <a:ext cx="4598505" cy="165652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883257" y="2285827"/>
            <a:ext cx="5353879" cy="1643270"/>
            <a:chOff x="544790" y="1444487"/>
            <a:chExt cx="5353879" cy="1643270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3"/>
            <a:srcRect l="19139" t="22872" r="39713" b="73686"/>
            <a:stretch/>
          </p:blipFill>
          <p:spPr>
            <a:xfrm>
              <a:off x="544790" y="1444487"/>
              <a:ext cx="5353879" cy="25179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3"/>
            <a:srcRect l="19139" t="51953" r="39713" b="29026"/>
            <a:stretch/>
          </p:blipFill>
          <p:spPr>
            <a:xfrm>
              <a:off x="544790" y="1696279"/>
              <a:ext cx="5353879" cy="1391478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4377075" y="412143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6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Mantenha seus dados organizados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pasta para </a:t>
            </a: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informação</a:t>
            </a:r>
            <a:r>
              <a:rPr lang="en-US" dirty="0" smtClean="0">
                <a:latin typeface="Times New Roman"/>
                <a:cs typeface="Times New Roman"/>
              </a:rPr>
              <a:t>/</a:t>
            </a:r>
            <a:r>
              <a:rPr lang="en-US" dirty="0" err="1" smtClean="0">
                <a:latin typeface="Times New Roman"/>
                <a:cs typeface="Times New Roman"/>
              </a:rPr>
              <a:t>projeto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834" t="22146" r="55296" b="60643"/>
          <a:stretch/>
        </p:blipFill>
        <p:spPr>
          <a:xfrm>
            <a:off x="532988" y="2517706"/>
            <a:ext cx="3366052" cy="1258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45607"/>
          <a:stretch/>
        </p:blipFill>
        <p:spPr>
          <a:xfrm>
            <a:off x="3899040" y="4002156"/>
            <a:ext cx="4704521" cy="2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3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618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 forma clássica de escrever em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4" y="2092808"/>
            <a:ext cx="5535040" cy="332733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286464" y="5645427"/>
            <a:ext cx="7879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232217" y="3756474"/>
            <a:ext cx="8963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09799" y="1907751"/>
            <a:ext cx="10155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58697" y="1908225"/>
            <a:ext cx="10246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>
            <a:stCxn id="7" idx="2"/>
            <a:endCxn id="6" idx="0"/>
          </p:cNvCxnSpPr>
          <p:nvPr/>
        </p:nvCxnSpPr>
        <p:spPr>
          <a:xfrm>
            <a:off x="6917566" y="2307861"/>
            <a:ext cx="762851" cy="1448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2"/>
            <a:endCxn id="6" idx="0"/>
          </p:cNvCxnSpPr>
          <p:nvPr/>
        </p:nvCxnSpPr>
        <p:spPr>
          <a:xfrm flipH="1">
            <a:off x="7680417" y="2308335"/>
            <a:ext cx="790600" cy="144813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4" idx="0"/>
            <a:endCxn id="6" idx="2"/>
          </p:cNvCxnSpPr>
          <p:nvPr/>
        </p:nvCxnSpPr>
        <p:spPr>
          <a:xfrm flipH="1" flipV="1">
            <a:off x="7680417" y="4156584"/>
            <a:ext cx="1" cy="14888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4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Antes de </a:t>
            </a:r>
            <a:r>
              <a:rPr lang="en-US" dirty="0" err="1" smtClean="0">
                <a:latin typeface="Times New Roman"/>
                <a:cs typeface="Times New Roman"/>
              </a:rPr>
              <a:t>começar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pense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primeiro</a:t>
            </a:r>
            <a:r>
              <a:rPr lang="en-US" dirty="0" smtClean="0">
                <a:latin typeface="Times New Roman"/>
                <a:cs typeface="Times New Roman"/>
              </a:rPr>
              <a:t> no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03" y="2839825"/>
            <a:ext cx="3602736" cy="323088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048001" y="3106857"/>
            <a:ext cx="36045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Carregar/simular dados;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Carregar pacotes que vou usar;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Criar um código para as categorias;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Transformar o formato da tabela;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Fazer um cálculo;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Desenhar um gráfico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Salvar o gráfico.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28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Minimize a </a:t>
            </a:r>
            <a:r>
              <a:rPr lang="en-US" dirty="0" err="1" smtClean="0">
                <a:latin typeface="Times New Roman"/>
                <a:cs typeface="Times New Roman"/>
              </a:rPr>
              <a:t>sua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intervenção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coisa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48305" y="2434424"/>
            <a:ext cx="54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NUNCA USE </a:t>
            </a:r>
            <a:r>
              <a:rPr lang="pt-BR" b="1" u="sng" dirty="0" err="1" smtClean="0"/>
              <a:t>file.choose</a:t>
            </a:r>
            <a:r>
              <a:rPr lang="pt-BR" b="1" u="sng" dirty="0" smtClean="0"/>
              <a:t>() PARA LER UM ARQUIVO NO R</a:t>
            </a:r>
            <a:endParaRPr lang="pt-BR" b="1" u="sng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736179" y="3579614"/>
            <a:ext cx="7671643" cy="1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Evite </a:t>
            </a:r>
            <a:r>
              <a:rPr lang="en-US" dirty="0" err="1" smtClean="0">
                <a:latin typeface="Times New Roman"/>
                <a:cs typeface="Times New Roman"/>
              </a:rPr>
              <a:t>nomear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objetos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funções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já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existentes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ambiente</a:t>
            </a:r>
            <a:r>
              <a:rPr lang="en-US" dirty="0" smtClean="0">
                <a:latin typeface="Times New Roman"/>
                <a:cs typeface="Times New Roman"/>
              </a:rPr>
              <a:t> R (data &lt;-dados);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argumentos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já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existentes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funções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muito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complicados</a:t>
            </a:r>
            <a:r>
              <a:rPr lang="en-US" dirty="0" smtClean="0">
                <a:latin typeface="Times New Roman"/>
                <a:cs typeface="Times New Roman"/>
              </a:rPr>
              <a:t> (planilhaAnalisedeDadosnova2a);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pouco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informativos</a:t>
            </a:r>
            <a:r>
              <a:rPr lang="en-US" dirty="0" smtClean="0">
                <a:latin typeface="Times New Roman"/>
                <a:cs typeface="Times New Roman"/>
              </a:rPr>
              <a:t> (m1 &lt;- &lt;</a:t>
            </a:r>
            <a:r>
              <a:rPr lang="en-US" dirty="0" err="1" smtClean="0">
                <a:latin typeface="Times New Roman"/>
                <a:cs typeface="Times New Roman"/>
              </a:rPr>
              <a:t>resultado</a:t>
            </a:r>
            <a:r>
              <a:rPr lang="en-US" dirty="0" smtClean="0">
                <a:latin typeface="Times New Roman"/>
                <a:cs typeface="Times New Roman"/>
              </a:rPr>
              <a:t> de um </a:t>
            </a:r>
            <a:r>
              <a:rPr lang="en-US" dirty="0" err="1" smtClean="0">
                <a:latin typeface="Times New Roman"/>
                <a:cs typeface="Times New Roman"/>
              </a:rPr>
              <a:t>molodo</a:t>
            </a:r>
            <a:r>
              <a:rPr lang="en-US" dirty="0" smtClean="0">
                <a:latin typeface="Times New Roman"/>
                <a:cs typeface="Times New Roman"/>
              </a:rPr>
              <a:t>&gt;)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2988" y="4692649"/>
            <a:ext cx="78821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 smtClean="0">
                <a:latin typeface="Times New Roman"/>
                <a:cs typeface="Times New Roman"/>
              </a:rPr>
              <a:t>DICA: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sempre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aperte</a:t>
            </a:r>
            <a:r>
              <a:rPr lang="en-US" dirty="0" smtClean="0">
                <a:latin typeface="Times New Roman"/>
                <a:cs typeface="Times New Roman"/>
              </a:rPr>
              <a:t> o ‘tab’ </a:t>
            </a: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começar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nome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dar</a:t>
            </a:r>
            <a:r>
              <a:rPr lang="en-US" dirty="0" smtClean="0">
                <a:latin typeface="Times New Roman"/>
                <a:cs typeface="Times New Roman"/>
              </a:rPr>
              <a:t> para um </a:t>
            </a:r>
            <a:r>
              <a:rPr lang="en-US" dirty="0" err="1" smtClean="0">
                <a:latin typeface="Times New Roman"/>
                <a:cs typeface="Times New Roman"/>
              </a:rPr>
              <a:t>objeto</a:t>
            </a:r>
            <a:r>
              <a:rPr lang="en-US" dirty="0" smtClean="0">
                <a:latin typeface="Times New Roman"/>
                <a:cs typeface="Times New Roman"/>
              </a:rPr>
              <a:t> –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acesso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toda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lista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parecidos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aqueles</a:t>
            </a:r>
            <a:r>
              <a:rPr lang="en-US" dirty="0" smtClean="0">
                <a:latin typeface="Times New Roman"/>
                <a:cs typeface="Times New Roman"/>
              </a:rPr>
              <a:t>; </a:t>
            </a:r>
            <a:r>
              <a:rPr lang="en-US" dirty="0" err="1" smtClean="0">
                <a:latin typeface="Times New Roman"/>
                <a:cs typeface="Times New Roman"/>
              </a:rPr>
              <a:t>objetos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português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problemas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conflito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b="1" u="sng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620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532988" y="1346474"/>
            <a:ext cx="7882142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/>
                <a:cs typeface="Times New Roman"/>
              </a:rPr>
              <a:t>Crie</a:t>
            </a:r>
            <a:r>
              <a:rPr lang="en-US" dirty="0" smtClean="0">
                <a:latin typeface="Times New Roman"/>
                <a:cs typeface="Times New Roman"/>
              </a:rPr>
              <a:t> um </a:t>
            </a:r>
            <a:r>
              <a:rPr lang="en-US" dirty="0" err="1" smtClean="0">
                <a:latin typeface="Times New Roman"/>
                <a:cs typeface="Times New Roman"/>
              </a:rPr>
              <a:t>projeto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todo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usando</a:t>
            </a:r>
            <a:r>
              <a:rPr lang="en-US" dirty="0" smtClean="0">
                <a:latin typeface="Times New Roman"/>
                <a:cs typeface="Times New Roman"/>
              </a:rPr>
              <a:t> R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b="1" dirty="0" smtClean="0">
                <a:latin typeface="Times New Roman"/>
                <a:cs typeface="Times New Roman"/>
              </a:rPr>
              <a:t>o R </a:t>
            </a:r>
            <a:r>
              <a:rPr lang="en-US" b="1" dirty="0" err="1" smtClean="0">
                <a:latin typeface="Times New Roman"/>
                <a:cs typeface="Times New Roman"/>
              </a:rPr>
              <a:t>entende</a:t>
            </a:r>
            <a:r>
              <a:rPr lang="en-US" b="1" dirty="0" smtClean="0">
                <a:latin typeface="Times New Roman"/>
                <a:cs typeface="Times New Roman"/>
              </a:rPr>
              <a:t> que </a:t>
            </a:r>
            <a:r>
              <a:rPr lang="en-US" b="1" dirty="0" err="1" smtClean="0">
                <a:latin typeface="Times New Roman"/>
                <a:cs typeface="Times New Roman"/>
              </a:rPr>
              <a:t>toda</a:t>
            </a:r>
            <a:r>
              <a:rPr lang="en-US" b="1" dirty="0" smtClean="0">
                <a:latin typeface="Times New Roman"/>
                <a:cs typeface="Times New Roman"/>
              </a:rPr>
              <a:t> a </a:t>
            </a:r>
            <a:r>
              <a:rPr lang="en-US" b="1" dirty="0" err="1" smtClean="0">
                <a:latin typeface="Times New Roman"/>
                <a:cs typeface="Times New Roman"/>
              </a:rPr>
              <a:t>informação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necessária</a:t>
            </a:r>
            <a:r>
              <a:rPr lang="en-US" b="1" dirty="0" smtClean="0">
                <a:latin typeface="Times New Roman"/>
                <a:cs typeface="Times New Roman"/>
              </a:rPr>
              <a:t> para um </a:t>
            </a:r>
            <a:r>
              <a:rPr lang="en-US" b="1" dirty="0" err="1" smtClean="0">
                <a:latin typeface="Times New Roman"/>
                <a:cs typeface="Times New Roman"/>
              </a:rPr>
              <a:t>trabalho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está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contida</a:t>
            </a:r>
            <a:r>
              <a:rPr lang="en-US" b="1" dirty="0" smtClean="0">
                <a:latin typeface="Times New Roman"/>
                <a:cs typeface="Times New Roman"/>
              </a:rPr>
              <a:t> no </a:t>
            </a:r>
            <a:r>
              <a:rPr lang="en-US" b="1" dirty="0" err="1" smtClean="0">
                <a:latin typeface="Times New Roman"/>
                <a:cs typeface="Times New Roman"/>
              </a:rPr>
              <a:t>diretório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onde</a:t>
            </a:r>
            <a:r>
              <a:rPr lang="en-US" b="1" dirty="0" smtClean="0">
                <a:latin typeface="Times New Roman"/>
                <a:cs typeface="Times New Roman"/>
              </a:rPr>
              <a:t> o </a:t>
            </a:r>
            <a:r>
              <a:rPr lang="en-US" b="1" dirty="0" err="1" smtClean="0">
                <a:latin typeface="Times New Roman"/>
                <a:cs typeface="Times New Roman"/>
              </a:rPr>
              <a:t>projeto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foi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criado</a:t>
            </a:r>
            <a:r>
              <a:rPr lang="en-US" b="1" dirty="0" smtClean="0">
                <a:latin typeface="Times New Roman"/>
                <a:cs typeface="Times New Roman"/>
              </a:rPr>
              <a:t>, </a:t>
            </a:r>
            <a:r>
              <a:rPr lang="en-US" b="1" dirty="0" err="1" smtClean="0">
                <a:latin typeface="Times New Roman"/>
                <a:cs typeface="Times New Roman"/>
              </a:rPr>
              <a:t>independente</a:t>
            </a:r>
            <a:r>
              <a:rPr lang="en-US" b="1" dirty="0" smtClean="0">
                <a:latin typeface="Times New Roman"/>
                <a:cs typeface="Times New Roman"/>
              </a:rPr>
              <a:t> do </a:t>
            </a:r>
            <a:r>
              <a:rPr lang="en-US" b="1" dirty="0" err="1" smtClean="0">
                <a:latin typeface="Times New Roman"/>
                <a:cs typeface="Times New Roman"/>
              </a:rPr>
              <a:t>computador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em</a:t>
            </a:r>
            <a:r>
              <a:rPr lang="en-US" b="1" dirty="0" smtClean="0">
                <a:latin typeface="Times New Roman"/>
                <a:cs typeface="Times New Roman"/>
              </a:rPr>
              <a:t> que </a:t>
            </a:r>
            <a:r>
              <a:rPr lang="en-US" b="1" dirty="0" err="1" smtClean="0">
                <a:latin typeface="Times New Roman"/>
                <a:cs typeface="Times New Roman"/>
              </a:rPr>
              <a:t>esteja</a:t>
            </a:r>
            <a:r>
              <a:rPr lang="en-US" b="1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560198" y="4669782"/>
            <a:ext cx="4524934" cy="647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39810"/>
          <a:stretch/>
        </p:blipFill>
        <p:spPr>
          <a:xfrm>
            <a:off x="634360" y="3863438"/>
            <a:ext cx="3839699" cy="2260556"/>
          </a:xfrm>
          <a:prstGeom prst="rect">
            <a:avLst/>
          </a:prstGeom>
        </p:spPr>
      </p:pic>
      <p:cxnSp>
        <p:nvCxnSpPr>
          <p:cNvPr id="8" name="Conector angulado 7"/>
          <p:cNvCxnSpPr/>
          <p:nvPr/>
        </p:nvCxnSpPr>
        <p:spPr>
          <a:xfrm rot="10800000" flipV="1">
            <a:off x="4253949" y="5317648"/>
            <a:ext cx="609601" cy="221764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ve esquerda 10"/>
          <p:cNvSpPr/>
          <p:nvPr/>
        </p:nvSpPr>
        <p:spPr>
          <a:xfrm>
            <a:off x="4474059" y="4669782"/>
            <a:ext cx="86139" cy="5250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4161183" y="4784035"/>
            <a:ext cx="312876" cy="14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2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731" t="22328" r="43482" b="55389"/>
          <a:stretch/>
        </p:blipFill>
        <p:spPr>
          <a:xfrm>
            <a:off x="1674032" y="3594653"/>
            <a:ext cx="5795937" cy="1921565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532988" y="1346474"/>
            <a:ext cx="7882142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latin typeface="Times New Roman"/>
                <a:cs typeface="Times New Roman"/>
              </a:rPr>
              <a:t>Um script, um </a:t>
            </a:r>
            <a:r>
              <a:rPr lang="en-US" b="1" dirty="0" err="1" smtClean="0">
                <a:latin typeface="Times New Roman"/>
                <a:cs typeface="Times New Roman"/>
              </a:rPr>
              <a:t>objetivo</a:t>
            </a:r>
            <a:r>
              <a:rPr lang="en-US" b="1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limpar</a:t>
            </a:r>
            <a:r>
              <a:rPr lang="en-US" dirty="0" smtClean="0">
                <a:latin typeface="Times New Roman"/>
                <a:cs typeface="Times New Roman"/>
              </a:rPr>
              <a:t> dados,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dados para </a:t>
            </a:r>
            <a:r>
              <a:rPr lang="en-US" dirty="0" err="1" smtClean="0">
                <a:latin typeface="Times New Roman"/>
                <a:cs typeface="Times New Roman"/>
              </a:rPr>
              <a:t>análise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testar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modelos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figuras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download de </a:t>
            </a:r>
            <a:r>
              <a:rPr lang="en-US" dirty="0" err="1" smtClean="0">
                <a:latin typeface="Times New Roman"/>
                <a:cs typeface="Times New Roman"/>
              </a:rPr>
              <a:t>arquivos</a:t>
            </a:r>
            <a:r>
              <a:rPr lang="en-US" dirty="0" smtClean="0">
                <a:latin typeface="Times New Roman"/>
                <a:cs typeface="Times New Roman"/>
              </a:rPr>
              <a:t>,…;</a:t>
            </a:r>
          </a:p>
        </p:txBody>
      </p:sp>
    </p:spTree>
    <p:extLst>
      <p:ext uri="{BB962C8B-B14F-4D97-AF65-F5344CB8AC3E}">
        <p14:creationId xmlns:p14="http://schemas.microsoft.com/office/powerpoint/2010/main" val="152819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lembre</a:t>
            </a:r>
            <a:r>
              <a:rPr lang="en-US" dirty="0" smtClean="0">
                <a:latin typeface="Times New Roman"/>
                <a:cs typeface="Times New Roman"/>
              </a:rPr>
              <a:t>-se de: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U</a:t>
            </a:r>
            <a:r>
              <a:rPr lang="en-US" dirty="0" err="1" smtClean="0">
                <a:latin typeface="Times New Roman"/>
                <a:cs typeface="Times New Roman"/>
              </a:rPr>
              <a:t>sar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i="1" dirty="0" smtClean="0">
                <a:latin typeface="Times New Roman"/>
                <a:cs typeface="Times New Roman"/>
              </a:rPr>
              <a:t>indent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Estabelecer</a:t>
            </a:r>
            <a:r>
              <a:rPr lang="en-US" dirty="0" smtClean="0">
                <a:latin typeface="Times New Roman"/>
                <a:cs typeface="Times New Roman"/>
              </a:rPr>
              <a:t> “</a:t>
            </a:r>
            <a:r>
              <a:rPr lang="en-US" dirty="0" err="1" smtClean="0">
                <a:latin typeface="Times New Roman"/>
                <a:cs typeface="Times New Roman"/>
              </a:rPr>
              <a:t>seções</a:t>
            </a:r>
            <a:r>
              <a:rPr lang="en-US" dirty="0" smtClean="0">
                <a:latin typeface="Times New Roman"/>
                <a:cs typeface="Times New Roman"/>
              </a:rPr>
              <a:t>” no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Comentar</a:t>
            </a:r>
            <a:r>
              <a:rPr lang="en-US" dirty="0" smtClean="0">
                <a:latin typeface="Times New Roman"/>
                <a:cs typeface="Times New Roman"/>
              </a:rPr>
              <a:t> o que 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fazendo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268" t="27400" r="37676" b="34738"/>
          <a:stretch/>
        </p:blipFill>
        <p:spPr>
          <a:xfrm>
            <a:off x="795130" y="3816626"/>
            <a:ext cx="7553740" cy="27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gestão do seu projeto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Times New Roman"/>
                <a:cs typeface="Times New Roman"/>
              </a:rPr>
              <a:t>Utilize um software de </a:t>
            </a:r>
            <a:r>
              <a:rPr lang="en-US" dirty="0" err="1" smtClean="0">
                <a:latin typeface="Times New Roman"/>
                <a:cs typeface="Times New Roman"/>
              </a:rPr>
              <a:t>controle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versão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Git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GitHub) e/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de base de dados.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880" t="13043" r="15166" b="13180"/>
          <a:stretch/>
        </p:blipFill>
        <p:spPr>
          <a:xfrm>
            <a:off x="569844" y="2239617"/>
            <a:ext cx="8004313" cy="41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4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gestão do seu projeto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err="1" smtClean="0">
                <a:latin typeface="Times New Roman"/>
                <a:cs typeface="Times New Roman"/>
              </a:rPr>
              <a:t>Crie</a:t>
            </a:r>
            <a:r>
              <a:rPr lang="en-US" dirty="0" smtClean="0">
                <a:latin typeface="Times New Roman"/>
                <a:cs typeface="Times New Roman"/>
              </a:rPr>
              <a:t> um </a:t>
            </a:r>
            <a:r>
              <a:rPr lang="en-US" dirty="0" err="1" smtClean="0">
                <a:latin typeface="Times New Roman"/>
                <a:cs typeface="Times New Roman"/>
              </a:rPr>
              <a:t>arquivo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b="1" dirty="0" smtClean="0">
                <a:latin typeface="Times New Roman"/>
                <a:cs typeface="Times New Roman"/>
              </a:rPr>
              <a:t>metadata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Metadata: dados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– </a:t>
            </a:r>
            <a:r>
              <a:rPr lang="en-US" i="1" dirty="0" err="1" smtClean="0">
                <a:latin typeface="Times New Roman"/>
                <a:cs typeface="Times New Roman"/>
              </a:rPr>
              <a:t>por</a:t>
            </a:r>
            <a:r>
              <a:rPr lang="en-US" i="1" dirty="0" smtClean="0">
                <a:latin typeface="Times New Roman"/>
                <a:cs typeface="Times New Roman"/>
              </a:rPr>
              <a:t> que, para que, </a:t>
            </a:r>
            <a:r>
              <a:rPr lang="en-US" i="1" dirty="0" err="1" smtClean="0">
                <a:latin typeface="Times New Roman"/>
                <a:cs typeface="Times New Roman"/>
              </a:rPr>
              <a:t>quem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quando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onde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como</a:t>
            </a:r>
            <a:r>
              <a:rPr lang="en-US" i="1" dirty="0" smtClean="0">
                <a:latin typeface="Times New Roman"/>
                <a:cs typeface="Times New Roman"/>
              </a:rPr>
              <a:t>, o que?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Alguns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pacotes</a:t>
            </a:r>
            <a:r>
              <a:rPr lang="en-US" dirty="0" smtClean="0">
                <a:latin typeface="Times New Roman"/>
                <a:cs typeface="Times New Roman"/>
              </a:rPr>
              <a:t>: EML e </a:t>
            </a:r>
            <a:r>
              <a:rPr lang="en-US" dirty="0" err="1" smtClean="0">
                <a:latin typeface="Times New Roman"/>
                <a:cs typeface="Times New Roman"/>
              </a:rPr>
              <a:t>datapackage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faça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mesmo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78868"/>
              </p:ext>
            </p:extLst>
          </p:nvPr>
        </p:nvGraphicFramePr>
        <p:xfrm>
          <a:off x="859166" y="4501818"/>
          <a:ext cx="7425669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18569"/>
                <a:gridCol w="490710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Informação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Conteúdo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(Teórico)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Motivação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Perguntas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Proprietário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Quem coletou, endereço,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telefone, e-mail, website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(prático)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Quando foi coletado, onde, que horas, por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quem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Método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o trabalho foi feito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Medidas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as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medidas foram feitas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Dados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 tem na planilha de dados, quais unidades, quais medidas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6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Resumindo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99483"/>
            <a:ext cx="788214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quanto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resultados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como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chegou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neles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(dados e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) é fundamental para o </a:t>
            </a:r>
            <a:r>
              <a:rPr lang="en-US" dirty="0" err="1" smtClean="0">
                <a:latin typeface="Times New Roman"/>
                <a:cs typeface="Times New Roman"/>
              </a:rPr>
              <a:t>progresso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precisar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do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Existem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padrões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recomendações</a:t>
            </a:r>
            <a:r>
              <a:rPr lang="en-US" dirty="0" smtClean="0">
                <a:latin typeface="Times New Roman"/>
                <a:cs typeface="Times New Roman"/>
              </a:rPr>
              <a:t> para que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possam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compartilhados</a:t>
            </a:r>
            <a:r>
              <a:rPr lang="en-US" dirty="0" smtClean="0">
                <a:latin typeface="Times New Roman"/>
                <a:cs typeface="Times New Roman"/>
              </a:rPr>
              <a:t> de forma </a:t>
            </a:r>
            <a:r>
              <a:rPr lang="en-US" dirty="0" err="1" smtClean="0">
                <a:latin typeface="Times New Roman"/>
                <a:cs typeface="Times New Roman"/>
              </a:rPr>
              <a:t>adequada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garantindo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uso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pessoas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mesmo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precisa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treinar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colaboradores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nessa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cultura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18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2" name="Chave direita 1"/>
          <p:cNvSpPr/>
          <p:nvPr/>
        </p:nvSpPr>
        <p:spPr>
          <a:xfrm>
            <a:off x="2998780" y="2515264"/>
            <a:ext cx="424070" cy="276998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1"/>
          <p:cNvSpPr txBox="1"/>
          <p:nvPr/>
        </p:nvSpPr>
        <p:spPr>
          <a:xfrm>
            <a:off x="3962462" y="2289979"/>
            <a:ext cx="46949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Times New Roman"/>
                <a:cs typeface="Times New Roman"/>
              </a:rPr>
              <a:t>Pesquisa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intensiva</a:t>
            </a:r>
            <a:r>
              <a:rPr lang="en-US" sz="2400" b="1" dirty="0" smtClean="0">
                <a:latin typeface="Times New Roman"/>
                <a:cs typeface="Times New Roman"/>
              </a:rPr>
              <a:t> de dados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Times New Roman"/>
                <a:cs typeface="Times New Roman"/>
              </a:rPr>
              <a:t>(Data-intensive research)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56443" y="3315482"/>
            <a:ext cx="4999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As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todas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disponíveis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online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disponíveis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online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maior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progresso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ciência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ocorre</a:t>
            </a:r>
            <a:r>
              <a:rPr lang="en-US" dirty="0" smtClean="0">
                <a:latin typeface="Times New Roman"/>
                <a:cs typeface="Times New Roman"/>
              </a:rPr>
              <a:t> pela </a:t>
            </a:r>
            <a:r>
              <a:rPr lang="en-US" dirty="0" err="1" smtClean="0">
                <a:latin typeface="Times New Roman"/>
                <a:cs typeface="Times New Roman"/>
              </a:rPr>
              <a:t>síntese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4" y="2187610"/>
            <a:ext cx="1074315" cy="14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35" y="3368490"/>
            <a:ext cx="1172691" cy="8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2" y="4515845"/>
            <a:ext cx="1583385" cy="9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</p:spTree>
    <p:extLst>
      <p:ext uri="{BB962C8B-B14F-4D97-AF65-F5344CB8AC3E}">
        <p14:creationId xmlns:p14="http://schemas.microsoft.com/office/powerpoint/2010/main" val="37728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19" name="Retângulo 18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" name="Conector angulado 4"/>
          <p:cNvCxnSpPr>
            <a:stCxn id="19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35" name="Retângulo 3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orma livre 5"/>
          <p:cNvSpPr/>
          <p:nvPr/>
        </p:nvSpPr>
        <p:spPr>
          <a:xfrm>
            <a:off x="5193795" y="2441882"/>
            <a:ext cx="464884" cy="2752969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/>
          <p:cNvCxnSpPr>
            <a:stCxn id="19" idx="0"/>
            <a:endCxn id="27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</p:spTree>
    <p:extLst>
      <p:ext uri="{BB962C8B-B14F-4D97-AF65-F5344CB8AC3E}">
        <p14:creationId xmlns:p14="http://schemas.microsoft.com/office/powerpoint/2010/main" val="132191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310106" y="3423201"/>
            <a:ext cx="1286241" cy="646331"/>
            <a:chOff x="3310106" y="3423201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3310106" y="3423201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3364397" y="3423201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"/>
          <p:cNvSpPr txBox="1"/>
          <p:nvPr/>
        </p:nvSpPr>
        <p:spPr>
          <a:xfrm>
            <a:off x="639004" y="1346474"/>
            <a:ext cx="3721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analisado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Que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transformações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foram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feitas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Que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distribuição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Quais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pressupostos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139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/>
          <p:cNvSpPr/>
          <p:nvPr/>
        </p:nvSpPr>
        <p:spPr>
          <a:xfrm>
            <a:off x="1113475" y="342320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1167768" y="3423201"/>
            <a:ext cx="11721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Analíticos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54113" y="1346474"/>
            <a:ext cx="37215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Qual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natureza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Controle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qualidade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Decisões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uso</a:t>
            </a:r>
            <a:r>
              <a:rPr lang="en-US" dirty="0" smtClean="0">
                <a:latin typeface="Times New Roman"/>
                <a:cs typeface="Times New Roman"/>
              </a:rPr>
              <a:t> de um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outro dado?</a:t>
            </a:r>
          </a:p>
        </p:txBody>
      </p:sp>
    </p:spTree>
    <p:extLst>
      <p:ext uri="{BB962C8B-B14F-4D97-AF65-F5344CB8AC3E}">
        <p14:creationId xmlns:p14="http://schemas.microsoft.com/office/powerpoint/2010/main" val="424086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1113475" y="3423201"/>
            <a:ext cx="1286241" cy="646331"/>
            <a:chOff x="5698434" y="1934817"/>
            <a:chExt cx="1286241" cy="646331"/>
          </a:xfrm>
        </p:grpSpPr>
        <p:sp>
          <p:nvSpPr>
            <p:cNvPr id="64" name="Retângulo 6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5752727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54113" y="1346474"/>
            <a:ext cx="37215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Onde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quem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Para que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1110705" y="539429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/>
          <p:cNvSpPr txBox="1"/>
          <p:nvPr/>
        </p:nvSpPr>
        <p:spPr>
          <a:xfrm>
            <a:off x="1325299" y="5394291"/>
            <a:ext cx="8515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Brutos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Conector de seta reta 68"/>
          <p:cNvCxnSpPr>
            <a:stCxn id="68" idx="0"/>
            <a:endCxn id="64" idx="2"/>
          </p:cNvCxnSpPr>
          <p:nvPr/>
        </p:nvCxnSpPr>
        <p:spPr>
          <a:xfrm flipV="1">
            <a:off x="1751057" y="4068002"/>
            <a:ext cx="5539" cy="13262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1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Words>1854</Words>
  <Application>Microsoft Macintosh PowerPoint</Application>
  <PresentationFormat>On-screen Show (4:3)</PresentationFormat>
  <Paragraphs>285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47</cp:revision>
  <dcterms:created xsi:type="dcterms:W3CDTF">2016-04-14T13:11:52Z</dcterms:created>
  <dcterms:modified xsi:type="dcterms:W3CDTF">2016-04-24T01:04:16Z</dcterms:modified>
</cp:coreProperties>
</file>